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6"/>
  </p:notesMasterIdLst>
  <p:handoutMasterIdLst>
    <p:handoutMasterId r:id="rId7"/>
  </p:handoutMasterIdLst>
  <p:sldIdLst>
    <p:sldId id="267" r:id="rId2"/>
    <p:sldId id="302" r:id="rId3"/>
    <p:sldId id="303" r:id="rId4"/>
    <p:sldId id="304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A4D76B"/>
    <a:srgbClr val="3B9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8736" autoAdjust="0"/>
  </p:normalViewPr>
  <p:slideViewPr>
    <p:cSldViewPr>
      <p:cViewPr varScale="1">
        <p:scale>
          <a:sx n="125" d="100"/>
          <a:sy n="125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8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4997A-4393-48A5-BAC1-F52ABD5B97EA}" type="datetimeFigureOut">
              <a:rPr lang="fr-FR" smtClean="0"/>
              <a:pPr/>
              <a:t>13/01/2023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C6AC8-3B78-4E3E-8FB3-6FADB62AE0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712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791F6-416B-4529-AEA1-A20B5BE5F0C0}" type="datetimeFigureOut">
              <a:rPr lang="fr-FR" smtClean="0"/>
              <a:pPr/>
              <a:t>13/01/2023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DABAD-63BE-4FB1-823C-42D9891CAF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42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97524-2725-49CA-8E90-B5298D4216E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39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0382F1-3D62-43F8-9398-227107826E0C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131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FF44-95B1-49EF-8747-446476AA0A23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449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E2A9-A156-464E-A9A4-6EB4DC5D4EDE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824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A828A-5BD1-4497-8F1E-AA4472D9E8AD}" type="datetime1">
              <a:rPr lang="fr-FR" smtClean="0"/>
              <a:pPr>
                <a:defRPr/>
              </a:pPr>
              <a:t>13/01/2023</a:t>
            </a:fld>
            <a:endParaRPr lang="fr-FR" dirty="0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56F6E-ACAD-4810-85E2-220FE671707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72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38F9-309D-495D-94A7-AB987A73E5DE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14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7980B2-7966-4891-B077-2846B2088D52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92323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E1FC-FA3C-48C6-BF23-FE1C73FCA590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607390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D114-F38F-47A4-B0D5-09BCA83984D9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12130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D4B6-840A-499B-B41D-586C20525BF3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021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CDEB-B9B2-42F0-960E-23FFA06C3C1E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1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B8701945-77A0-4740-B33B-B3027AE316A7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29196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FB53B37D-392E-4E87-8134-BA9C8DF39CBF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020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300C49A-00FD-4F29-851E-AC350602D853}" type="datetime1">
              <a:rPr lang="fr-FR" smtClean="0"/>
              <a:pPr/>
              <a:t>13/01/2023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0499CD-4866-43D6-9A50-B56F11736F6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8897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dest.fr/se-former-pour-devenir-infirmier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wx3H-EeQf98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0844" y="62970"/>
            <a:ext cx="8191636" cy="786893"/>
          </a:xfrm>
        </p:spPr>
        <p:txBody>
          <a:bodyPr>
            <a:noAutofit/>
          </a:bodyPr>
          <a:lstStyle/>
          <a:p>
            <a:pPr algn="ctr"/>
            <a:r>
              <a:rPr lang="fr-FR" sz="2600" b="1" dirty="0" smtClean="0"/>
              <a:t>Les instituts de Formation en Soins Infirmiers</a:t>
            </a:r>
            <a:br>
              <a:rPr lang="fr-FR" sz="2600" b="1" dirty="0" smtClean="0"/>
            </a:br>
            <a:r>
              <a:rPr lang="fr-FR" sz="2600" b="1" dirty="0" smtClean="0"/>
              <a:t>de Lorraine : 17 IFSI-18 sites pour </a:t>
            </a:r>
            <a:r>
              <a:rPr lang="fr-FR" sz="2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1659</a:t>
            </a:r>
            <a:r>
              <a:rPr lang="fr-FR" sz="2600" b="1" dirty="0" smtClean="0"/>
              <a:t> places</a:t>
            </a:r>
            <a:endParaRPr lang="fr-FR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26103" y="1268760"/>
            <a:ext cx="532859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cteur droit avec flèche 7"/>
          <p:cNvCxnSpPr>
            <a:stCxn id="15" idx="3"/>
          </p:cNvCxnSpPr>
          <p:nvPr/>
        </p:nvCxnSpPr>
        <p:spPr>
          <a:xfrm flipV="1">
            <a:off x="1926317" y="2792792"/>
            <a:ext cx="844373" cy="2392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16" idx="2"/>
          </p:cNvCxnSpPr>
          <p:nvPr/>
        </p:nvCxnSpPr>
        <p:spPr>
          <a:xfrm>
            <a:off x="1373667" y="3486996"/>
            <a:ext cx="913224" cy="38334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4283968" y="17728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23" idx="1"/>
          </p:cNvCxnSpPr>
          <p:nvPr/>
        </p:nvCxnSpPr>
        <p:spPr>
          <a:xfrm flipH="1">
            <a:off x="5508104" y="1957482"/>
            <a:ext cx="1296144" cy="60742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>
            <a:off x="5811406" y="2348880"/>
            <a:ext cx="1208866" cy="44391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867400" y="3685674"/>
            <a:ext cx="1443211" cy="2526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4307911" y="1844824"/>
            <a:ext cx="1416217" cy="94796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1830279" y="3985756"/>
            <a:ext cx="2453689" cy="77513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5811406" y="4940251"/>
            <a:ext cx="1452308" cy="2700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37" idx="1"/>
          </p:cNvCxnSpPr>
          <p:nvPr/>
        </p:nvCxnSpPr>
        <p:spPr>
          <a:xfrm flipH="1" flipV="1">
            <a:off x="4987930" y="5454517"/>
            <a:ext cx="2329536" cy="10335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 flipV="1">
            <a:off x="5119481" y="5675252"/>
            <a:ext cx="2064981" cy="66246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632195" y="2632047"/>
            <a:ext cx="1294122" cy="369332"/>
          </a:xfrm>
          <a:prstGeom prst="rect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Verdun 120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2486" y="3117664"/>
            <a:ext cx="1502361" cy="369332"/>
          </a:xfrm>
          <a:prstGeom prst="rect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Bar-le-Duc 55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90059" y="4760893"/>
            <a:ext cx="2780246" cy="646331"/>
          </a:xfrm>
          <a:prstGeom prst="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CHRU Nancy Lionnois 190</a:t>
            </a:r>
          </a:p>
          <a:p>
            <a:r>
              <a:rPr lang="fr-FR" dirty="0" smtClean="0"/>
              <a:t>Nancy Laxou 120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98818" y="1219195"/>
            <a:ext cx="1520663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Thionville 100 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5364088" y="1268760"/>
            <a:ext cx="3779912" cy="64633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Metz CHR 210 (</a:t>
            </a:r>
            <a:r>
              <a:rPr lang="fr-FR" dirty="0" err="1" smtClean="0"/>
              <a:t>Saulcy</a:t>
            </a:r>
            <a:r>
              <a:rPr lang="fr-FR" dirty="0" smtClean="0"/>
              <a:t>) &amp; 154 (</a:t>
            </a:r>
            <a:r>
              <a:rPr lang="fr-FR" dirty="0" err="1" smtClean="0"/>
              <a:t>Peltre</a:t>
            </a:r>
            <a:r>
              <a:rPr lang="fr-FR" dirty="0" smtClean="0"/>
              <a:t>)</a:t>
            </a:r>
          </a:p>
          <a:p>
            <a:r>
              <a:rPr lang="fr-FR" dirty="0" smtClean="0"/>
              <a:t>Metz CRF 120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804248" y="1772816"/>
            <a:ext cx="1512168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Forbach 100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7065946" y="2142148"/>
            <a:ext cx="1970550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Sarreguemines 100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7301549" y="3494002"/>
            <a:ext cx="1590931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Sarrebourg 56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755199" y="1909467"/>
            <a:ext cx="1224136" cy="369332"/>
          </a:xfrm>
          <a:prstGeom prst="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Briey  50</a:t>
            </a:r>
            <a:endParaRPr lang="fr-FR" dirty="0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1744234" y="2081188"/>
            <a:ext cx="2001825" cy="40397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7263714" y="4733418"/>
            <a:ext cx="1094598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St Die 48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7209962" y="6172660"/>
            <a:ext cx="1680777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Remiremont 56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7317466" y="5373207"/>
            <a:ext cx="1040846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Epinal 75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755199" y="6097794"/>
            <a:ext cx="1728569" cy="369332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Neufchâteau 65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470927" y="1178186"/>
            <a:ext cx="2228865" cy="36933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Mont-St-Martin 20</a:t>
            </a:r>
            <a:endParaRPr lang="fr-FR" dirty="0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4116166" y="1595511"/>
            <a:ext cx="27167" cy="60935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38" idx="3"/>
          </p:cNvCxnSpPr>
          <p:nvPr/>
        </p:nvCxnSpPr>
        <p:spPr>
          <a:xfrm>
            <a:off x="2699792" y="1362852"/>
            <a:ext cx="838105" cy="46531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105387" y="5383196"/>
            <a:ext cx="2846788" cy="369332"/>
          </a:xfrm>
          <a:prstGeom prst="rect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tx1"/>
                </a:solidFill>
              </a:rPr>
              <a:t>Santest</a:t>
            </a:r>
            <a:r>
              <a:rPr lang="fr-FR" dirty="0" smtClean="0">
                <a:solidFill>
                  <a:schemeClr val="tx1"/>
                </a:solidFill>
              </a:rPr>
              <a:t>-CFA 20 </a:t>
            </a:r>
            <a:r>
              <a:rPr lang="fr-FR" sz="1600" dirty="0" smtClean="0">
                <a:solidFill>
                  <a:schemeClr val="tx1"/>
                </a:solidFill>
              </a:rPr>
              <a:t>apprentissage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2394968" y="4967258"/>
            <a:ext cx="1037368" cy="131520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3568" y="1268760"/>
            <a:ext cx="8254692" cy="511256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400" dirty="0" smtClean="0"/>
              <a:t>Prise en compte des notes de 1</a:t>
            </a:r>
            <a:r>
              <a:rPr lang="fr-FR" sz="2400" baseline="30000" dirty="0" smtClean="0"/>
              <a:t>ère</a:t>
            </a:r>
            <a:r>
              <a:rPr lang="fr-FR" sz="2400" dirty="0" smtClean="0"/>
              <a:t>, terminal + épreuves anticipées du Bac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dirty="0" smtClean="0"/>
              <a:t>Fiche avenir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400" dirty="0" smtClean="0"/>
              <a:t>Projet motivé de formation (1500 caractères en 2022</a:t>
            </a:r>
          </a:p>
          <a:p>
            <a:pPr marL="0" indent="0">
              <a:buNone/>
            </a:pPr>
            <a:r>
              <a:rPr lang="fr-FR" sz="2400" dirty="0" smtClean="0"/>
              <a:t>							+ en 2023 ? )</a:t>
            </a:r>
          </a:p>
          <a:p>
            <a:pPr marL="514350" indent="-514350">
              <a:buNone/>
            </a:pPr>
            <a:r>
              <a:rPr lang="fr-FR" sz="2400" dirty="0" smtClean="0"/>
              <a:t>	+ autres rubriques :</a:t>
            </a:r>
            <a:endParaRPr lang="fr-FR" sz="2400" dirty="0" smtClean="0">
              <a:solidFill>
                <a:srgbClr val="0070C0"/>
              </a:solidFill>
            </a:endParaRPr>
          </a:p>
          <a:p>
            <a:pPr marL="1074738" indent="-273050">
              <a:buFont typeface="Wingdings" pitchFamily="2" charset="2"/>
              <a:buChar char="Ø"/>
              <a:tabLst>
                <a:tab pos="1074738" algn="l"/>
              </a:tabLst>
            </a:pPr>
            <a:r>
              <a:rPr lang="fr-FR" sz="2400" dirty="0" smtClean="0"/>
              <a:t>Expérience d'encadrement, d'animation</a:t>
            </a:r>
          </a:p>
          <a:p>
            <a:pPr marL="1074738" indent="-273050">
              <a:buFont typeface="Wingdings" pitchFamily="2" charset="2"/>
              <a:buChar char="Ø"/>
              <a:tabLst>
                <a:tab pos="1074738" algn="l"/>
              </a:tabLst>
            </a:pPr>
            <a:r>
              <a:rPr lang="fr-FR" sz="2400" dirty="0" smtClean="0"/>
              <a:t>Engagement citoyen, bénévole</a:t>
            </a:r>
          </a:p>
          <a:p>
            <a:pPr marL="1074738" indent="-273050">
              <a:buFont typeface="Wingdings" pitchFamily="2" charset="2"/>
              <a:buChar char="Ø"/>
              <a:tabLst>
                <a:tab pos="1074738" algn="l"/>
              </a:tabLst>
            </a:pPr>
            <a:r>
              <a:rPr lang="fr-FR" sz="2400" dirty="0" smtClean="0"/>
              <a:t>Expérience professionnelle, stage </a:t>
            </a:r>
          </a:p>
          <a:p>
            <a:pPr marL="1074738" indent="-273050">
              <a:buFont typeface="Wingdings" pitchFamily="2" charset="2"/>
              <a:buChar char="Ø"/>
              <a:tabLst>
                <a:tab pos="1074738" algn="l"/>
              </a:tabLst>
            </a:pPr>
            <a:r>
              <a:rPr lang="fr-FR" sz="2400" dirty="0" smtClean="0"/>
              <a:t>Pratique sportive, culturelle, langue étrangère non étudiée au lycée, séjour à l'étranger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804248" y="6512204"/>
            <a:ext cx="2114549" cy="345796"/>
          </a:xfrm>
        </p:spPr>
        <p:txBody>
          <a:bodyPr/>
          <a:lstStyle/>
          <a:p>
            <a:pPr>
              <a:defRPr/>
            </a:pPr>
            <a:fld id="{5E356F6E-ACAD-4810-85E2-220FE671707D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79512" y="188640"/>
            <a:ext cx="9144000" cy="6480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600" b="1" dirty="0" smtClean="0">
                <a:solidFill>
                  <a:schemeClr val="accent3">
                    <a:shade val="75000"/>
                  </a:schemeClr>
                </a:solidFill>
              </a:rPr>
              <a:t>Une inscription via </a:t>
            </a:r>
            <a:r>
              <a:rPr lang="fr-FR" sz="3600" b="1" dirty="0" err="1" smtClean="0">
                <a:solidFill>
                  <a:schemeClr val="accent3">
                    <a:shade val="75000"/>
                  </a:schemeClr>
                </a:solidFill>
              </a:rPr>
              <a:t>Parcoursup</a:t>
            </a:r>
            <a:endParaRPr lang="fr-FR" sz="3600" b="1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719064" y="1772816"/>
            <a:ext cx="8064896" cy="4536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dirty="0" smtClean="0"/>
              <a:t>Inscription possible sur 5 bassins universitaires avec des sous vœux d’IFSI /bassin</a:t>
            </a:r>
          </a:p>
          <a:p>
            <a:pPr>
              <a:tabLst>
                <a:tab pos="5024438" algn="l"/>
              </a:tabLst>
            </a:pPr>
            <a:r>
              <a:rPr lang="fr-FR" sz="2400" dirty="0" smtClean="0"/>
              <a:t>Ouverture :de la plate forme……………….. 20/12</a:t>
            </a:r>
          </a:p>
          <a:p>
            <a:pPr>
              <a:tabLst>
                <a:tab pos="5024438" algn="l"/>
              </a:tabLst>
            </a:pPr>
            <a:r>
              <a:rPr lang="fr-FR" sz="2400" dirty="0" smtClean="0"/>
              <a:t>Accès à la création d’un dossier</a:t>
            </a:r>
          </a:p>
          <a:p>
            <a:pPr marL="263525" indent="0">
              <a:buNone/>
              <a:tabLst>
                <a:tab pos="5024438" algn="l"/>
              </a:tabLst>
            </a:pPr>
            <a:r>
              <a:rPr lang="fr-FR" sz="2400" dirty="0" smtClean="0"/>
              <a:t>pour formuler des vœux……………………18/01</a:t>
            </a:r>
          </a:p>
          <a:p>
            <a:pPr>
              <a:tabLst>
                <a:tab pos="5024438" algn="l"/>
              </a:tabLst>
            </a:pPr>
            <a:r>
              <a:rPr lang="fr-FR" sz="2400" dirty="0" smtClean="0"/>
              <a:t>Limite à la création dossier………………… 09/03</a:t>
            </a:r>
          </a:p>
          <a:p>
            <a:pPr>
              <a:tabLst>
                <a:tab pos="5024438" algn="l"/>
              </a:tabLst>
            </a:pPr>
            <a:r>
              <a:rPr lang="fr-FR" sz="2400" dirty="0" smtClean="0"/>
              <a:t>Limite pour la finalisation du dossier ……… 06/04</a:t>
            </a:r>
          </a:p>
          <a:p>
            <a:pPr>
              <a:tabLst>
                <a:tab pos="5024438" algn="l"/>
              </a:tabLst>
            </a:pPr>
            <a:r>
              <a:rPr lang="fr-FR" sz="2400" dirty="0" smtClean="0"/>
              <a:t>Réponse du classement…………………….. 01/06 </a:t>
            </a:r>
          </a:p>
          <a:p>
            <a:pPr marL="273050" indent="-273050">
              <a:buNone/>
            </a:pPr>
            <a:r>
              <a:rPr lang="fr-FR" sz="2400" dirty="0" smtClean="0"/>
              <a:t>	</a:t>
            </a:r>
            <a:r>
              <a:rPr lang="fr-FR" sz="2400" dirty="0" smtClean="0">
                <a:sym typeface="Wingdings"/>
              </a:rPr>
              <a:t> </a:t>
            </a:r>
            <a:r>
              <a:rPr lang="fr-FR" sz="2400" dirty="0" smtClean="0"/>
              <a:t>gestion des appels des candidats selon les places qui se libèrent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56F6E-ACAD-4810-85E2-220FE671707D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79512" y="260648"/>
            <a:ext cx="9144000" cy="122978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3600" b="1" dirty="0" smtClean="0">
                <a:solidFill>
                  <a:schemeClr val="accent3">
                    <a:shade val="75000"/>
                  </a:schemeClr>
                </a:solidFill>
              </a:rPr>
              <a:t>Un calendrier à respecter : rentrée septembre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527983" y="6500934"/>
            <a:ext cx="584978" cy="365125"/>
          </a:xfrm>
        </p:spPr>
        <p:txBody>
          <a:bodyPr/>
          <a:lstStyle/>
          <a:p>
            <a:pPr>
              <a:defRPr/>
            </a:pPr>
            <a:fld id="{5E356F6E-ACAD-4810-85E2-220FE671707D}" type="slidenum">
              <a:rPr lang="fr-FR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27584" y="359295"/>
            <a:ext cx="7992888" cy="1227974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algn="ctr">
              <a:lnSpc>
                <a:spcPct val="100000"/>
              </a:lnSpc>
              <a:buClr>
                <a:schemeClr val="accent1"/>
              </a:buClr>
              <a:buSzPct val="85000"/>
              <a:tabLst/>
              <a:defRPr/>
            </a:pPr>
            <a:r>
              <a:rPr lang="fr-FR" sz="3600" b="1" dirty="0">
                <a:solidFill>
                  <a:schemeClr val="accent3">
                    <a:shade val="75000"/>
                  </a:schemeClr>
                </a:solidFill>
              </a:rPr>
              <a:t>La formation, le métier, le projet motivé </a:t>
            </a:r>
            <a:r>
              <a:rPr lang="fr-FR" sz="3600" b="1" dirty="0" smtClean="0">
                <a:solidFill>
                  <a:schemeClr val="accent3">
                    <a:shade val="75000"/>
                  </a:schemeClr>
                </a:solidFill>
              </a:rPr>
              <a:t>: des </a:t>
            </a:r>
            <a:r>
              <a:rPr lang="fr-FR" sz="3600" b="1" dirty="0">
                <a:solidFill>
                  <a:schemeClr val="accent3">
                    <a:shade val="75000"/>
                  </a:schemeClr>
                </a:solidFill>
              </a:rPr>
              <a:t>sources d’information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119982" y="1943587"/>
            <a:ext cx="5408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None/>
            </a:pPr>
            <a:r>
              <a:rPr lang="fr-FR" sz="2400" dirty="0">
                <a:hlinkClick r:id="rId3"/>
              </a:rPr>
              <a:t>https://www.grandest.fr/se-former-pour-devenir-infirmier</a:t>
            </a:r>
            <a:r>
              <a:rPr lang="fr-FR" sz="2400" dirty="0" smtClean="0">
                <a:hlinkClick r:id="rId3"/>
              </a:rPr>
              <a:t>/</a:t>
            </a:r>
            <a:endParaRPr lang="fr-FR" sz="2400" dirty="0" smtClean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2286" y="1911119"/>
            <a:ext cx="1813558" cy="156341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5361" y="3795983"/>
            <a:ext cx="1517636" cy="1517636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253570" y="3935685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fr-FR" sz="2400" u="sng" dirty="0" smtClean="0">
                <a:solidFill>
                  <a:srgbClr val="0070C0"/>
                </a:solidFill>
                <a:hlinkClick r:id="rId6"/>
              </a:rPr>
              <a:t>Vidéo </a:t>
            </a:r>
            <a:r>
              <a:rPr lang="fr-FR" sz="2400" u="sng" dirty="0">
                <a:solidFill>
                  <a:srgbClr val="0070C0"/>
                </a:solidFill>
                <a:hlinkClick r:id="rId6"/>
              </a:rPr>
              <a:t>de présentation du projet motivé à élaborer pour une inscription PARCOURSUP en IFSI - YouTube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827583" y="5949757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None/>
            </a:pPr>
            <a:r>
              <a:rPr lang="fr-FR" sz="2400" dirty="0">
                <a:solidFill>
                  <a:schemeClr val="accent3">
                    <a:shade val="75000"/>
                  </a:schemeClr>
                </a:solidFill>
              </a:rPr>
              <a:t>Des journées portes ouvertes dans les IFSI </a:t>
            </a:r>
            <a:r>
              <a:rPr lang="fr-FR" sz="2400" smtClean="0">
                <a:solidFill>
                  <a:schemeClr val="accent3">
                    <a:shade val="75000"/>
                  </a:schemeClr>
                </a:solidFill>
              </a:rPr>
              <a:t>: </a:t>
            </a:r>
            <a:r>
              <a:rPr lang="fr-FR" smtClean="0"/>
              <a:t>consultez </a:t>
            </a:r>
            <a:r>
              <a:rPr lang="fr-FR" dirty="0"/>
              <a:t>le site internet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33440" y="3140968"/>
            <a:ext cx="17811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1605</TotalTime>
  <Words>195</Words>
  <Application>Microsoft Office PowerPoint</Application>
  <PresentationFormat>Affichage à l'écran (4:3)</PresentationFormat>
  <Paragraphs>45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Wingdings</vt:lpstr>
      <vt:lpstr>Badge</vt:lpstr>
      <vt:lpstr>Les instituts de Formation en Soins Infirmiers de Lorraine : 17 IFSI-18 sites pour 1659 places</vt:lpstr>
      <vt:lpstr>Présentation PowerPoint</vt:lpstr>
      <vt:lpstr>Présentation PowerPoint</vt:lpstr>
      <vt:lpstr>Présentation PowerPoint</vt:lpstr>
    </vt:vector>
  </TitlesOfParts>
  <Company>CPN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0008768</dc:creator>
  <cp:lastModifiedBy>WISNIEWSKI Elisabeth</cp:lastModifiedBy>
  <cp:revision>151</cp:revision>
  <dcterms:created xsi:type="dcterms:W3CDTF">2018-10-03T06:28:31Z</dcterms:created>
  <dcterms:modified xsi:type="dcterms:W3CDTF">2023-01-13T10:27:58Z</dcterms:modified>
</cp:coreProperties>
</file>